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1"/>
  </p:sldMasterIdLst>
  <p:notesMasterIdLst>
    <p:notesMasterId r:id="rId16"/>
  </p:notesMasterIdLst>
  <p:handoutMasterIdLst>
    <p:handoutMasterId r:id="rId17"/>
  </p:handoutMasterIdLst>
  <p:sldIdLst>
    <p:sldId id="474" r:id="rId2"/>
    <p:sldId id="1149" r:id="rId3"/>
    <p:sldId id="1121" r:id="rId4"/>
    <p:sldId id="1119" r:id="rId5"/>
    <p:sldId id="1120" r:id="rId6"/>
    <p:sldId id="1116" r:id="rId7"/>
    <p:sldId id="1150" r:id="rId8"/>
    <p:sldId id="1128" r:id="rId9"/>
    <p:sldId id="1141" r:id="rId10"/>
    <p:sldId id="1122" r:id="rId11"/>
    <p:sldId id="1137" r:id="rId12"/>
    <p:sldId id="1148" r:id="rId13"/>
    <p:sldId id="1125" r:id="rId14"/>
    <p:sldId id="1115" r:id="rId15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9" userDrawn="1">
          <p15:clr>
            <a:srgbClr val="A4A3A4"/>
          </p15:clr>
        </p15:guide>
        <p15:guide id="2" pos="2234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使用者" initials="W使" lastIdx="2" clrIdx="0">
    <p:extLst>
      <p:ext uri="{19B8F6BF-5375-455C-9EA6-DF929625EA0E}">
        <p15:presenceInfo xmlns:p15="http://schemas.microsoft.com/office/powerpoint/2012/main" userId="Windows 使用者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B7091"/>
    <a:srgbClr val="F6F682"/>
    <a:srgbClr val="269B26"/>
    <a:srgbClr val="0066CC"/>
    <a:srgbClr val="33599B"/>
    <a:srgbClr val="FFFF00"/>
    <a:srgbClr val="FF9900"/>
    <a:srgbClr val="3480CB"/>
    <a:srgbClr val="723C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33" autoAdjust="0"/>
    <p:restoredTop sz="94568" autoAdjust="0"/>
  </p:normalViewPr>
  <p:slideViewPr>
    <p:cSldViewPr>
      <p:cViewPr>
        <p:scale>
          <a:sx n="66" d="100"/>
          <a:sy n="66" d="100"/>
        </p:scale>
        <p:origin x="1176" y="3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908"/>
    </p:cViewPr>
  </p:sorterViewPr>
  <p:notesViewPr>
    <p:cSldViewPr>
      <p:cViewPr varScale="1">
        <p:scale>
          <a:sx n="53" d="100"/>
          <a:sy n="53" d="100"/>
        </p:scale>
        <p:origin x="-1794" y="-90"/>
      </p:cViewPr>
      <p:guideLst>
        <p:guide orient="horz" pos="3229"/>
        <p:guide pos="2234"/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955" cy="49567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246" y="2"/>
            <a:ext cx="2945955" cy="495675"/>
          </a:xfrm>
          <a:prstGeom prst="rect">
            <a:avLst/>
          </a:prstGeom>
        </p:spPr>
        <p:txBody>
          <a:bodyPr vert="horz" lIns="88139" tIns="44070" rIns="88139" bIns="44070" rtlCol="0"/>
          <a:lstStyle>
            <a:lvl1pPr algn="r">
              <a:defRPr sz="1200"/>
            </a:lvl1pPr>
          </a:lstStyle>
          <a:p>
            <a:fld id="{DDB8A3F1-91CC-44C9-877B-40C6C4BE1B10}" type="datetimeFigureOut">
              <a:rPr lang="en-US" smtClean="0"/>
              <a:t>6/27/2025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323"/>
            <a:ext cx="2945955" cy="49567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246" y="9429323"/>
            <a:ext cx="2945955" cy="495675"/>
          </a:xfrm>
          <a:prstGeom prst="rect">
            <a:avLst/>
          </a:prstGeom>
        </p:spPr>
        <p:txBody>
          <a:bodyPr vert="horz" lIns="88139" tIns="44070" rIns="88139" bIns="44070" rtlCol="0" anchor="b"/>
          <a:lstStyle>
            <a:lvl1pPr algn="r">
              <a:defRPr sz="1200"/>
            </a:lvl1pPr>
          </a:lstStyle>
          <a:p>
            <a:fld id="{0406F29E-32BB-4A70-8C08-08919F1E66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05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955" cy="495675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/>
          <a:lstStyle>
            <a:lvl1pPr eaLnBrk="1" hangingPunct="1">
              <a:defRPr sz="13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2"/>
            <a:ext cx="2945955" cy="495675"/>
          </a:xfrm>
          <a:prstGeom prst="rect">
            <a:avLst/>
          </a:prstGeom>
        </p:spPr>
        <p:txBody>
          <a:bodyPr vert="horz" wrap="square" lIns="93172" tIns="46586" rIns="93172" bIns="46586" numCol="1" anchor="t" anchorCtr="0" compatLnSpc="1"/>
          <a:lstStyle>
            <a:lvl1pPr algn="r" eaLnBrk="1" hangingPunct="1">
              <a:defRPr sz="13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C77D1754-AC4E-4C74-BD19-CCF15EE4D854}" type="datetimeFigureOut">
              <a:rPr lang="en-US" altLang="zh-TW"/>
              <a:t>6/27/2025</a:t>
            </a:fld>
            <a:endParaRPr lang="en-US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6125"/>
            <a:ext cx="6616700" cy="3722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2" tIns="46586" rIns="93172" bIns="46586" numCol="1" anchor="ctr" anchorCtr="0" compatLnSpc="1"/>
          <a:lstStyle/>
          <a:p>
            <a:pPr lvl="0"/>
            <a:endParaRPr lang="zh-HK" altLang="zh-HK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64" y="4715483"/>
            <a:ext cx="5437549" cy="4466002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323"/>
            <a:ext cx="2945955" cy="495675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/>
          <a:lstStyle>
            <a:lvl1pPr eaLnBrk="1" hangingPunct="1">
              <a:defRPr sz="13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29323"/>
            <a:ext cx="2945955" cy="495675"/>
          </a:xfrm>
          <a:prstGeom prst="rect">
            <a:avLst/>
          </a:prstGeom>
        </p:spPr>
        <p:txBody>
          <a:bodyPr vert="horz" wrap="square" lIns="93172" tIns="46586" rIns="93172" bIns="46586" numCol="1" anchor="b" anchorCtr="0" compatLnSpc="1"/>
          <a:lstStyle>
            <a:lvl1pPr algn="r" eaLnBrk="1" hangingPunct="1">
              <a:defRPr sz="1300"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EDF56887-C7AA-4701-BFEE-77A6B66A114D}" type="slidenum">
              <a:rPr lang="en-US" altLang="zh-TW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3997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1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607858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11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37838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13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377782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52843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6182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03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49517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68820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536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395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851632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6125"/>
            <a:ext cx="6616700" cy="3722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F56887-C7AA-4701-BFEE-77A6B66A114D}" type="slidenum">
              <a:rPr lang="en-US" altLang="zh-TW" smtClean="0"/>
              <a:t>10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69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 algn="ctr">
              <a:buNone/>
              <a:defRPr sz="24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15B742-3F50-494B-94C4-5E28A34FCC86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BACDDF-6FD3-42AD-9B60-9C3E59FDA449}" type="slidenum">
              <a:rPr lang="en-US" altLang="zh-TW" smtClean="0"/>
              <a:t>‹#›</a:t>
            </a:fld>
            <a:endParaRPr lang="en-US" altLang="zh-T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552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83E32E-DF13-4312-BD48-2562C275D004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D9789B-B7DD-40F7-A08D-28669F3F45CF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4125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BA18BA-3D4D-4EB5-B5E1-2B42AFE237C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8CD5F4-D3C8-4713-9542-7538403A164A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839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5F146-4E18-41BD-AAEA-0CBF381634DC}" type="datetimeFigureOut">
              <a:rPr lang="en-GB" smtClean="0"/>
              <a:t>27/06/2025</a:t>
            </a:fld>
            <a:endParaRPr lang="en-GB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178E-F745-4875-BC4C-8F3F2D94B803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8883" y="88257"/>
            <a:ext cx="7649255" cy="6769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7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B894C4-74EF-47A2-BF0E-31E4D0B1510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29DC-536A-4D26-9639-7CA6C4FF1F87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059641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60C68B-0A6B-46B5-BBCE-97A07C155DF9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4C908F-98BA-4B91-B66F-A64382D0B62D}" type="slidenum">
              <a:rPr lang="en-US" altLang="zh-TW" smtClean="0"/>
              <a:t>‹#›</a:t>
            </a:fld>
            <a:endParaRPr lang="en-US" altLang="zh-TW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9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23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6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B894C4-74EF-47A2-BF0E-31E4D0B1510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29DC-536A-4D26-9639-7CA6C4FF1F87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0854695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B894C4-74EF-47A2-BF0E-31E4D0B1510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29DC-536A-4D26-9639-7CA6C4FF1F87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470572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9BF557-A3E7-43D9-B724-CF1D48FBE737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AD35CA-3FEA-4108-B908-34BA80D93160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92217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3C11DD-A605-42EF-BD86-ADC747C327B6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00A04B-4C4E-4FFD-B69A-6E90CBFF7F45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58157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3" y="6459787"/>
            <a:ext cx="2618511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89B894C4-74EF-47A2-BF0E-31E4D0B1510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7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C3329DC-536A-4D26-9639-7CA6C4FF1F87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5011377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9B894C4-74EF-47A2-BF0E-31E4D0B1510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29DC-536A-4D26-9639-7CA6C4FF1F87}" type="slidenum">
              <a:rPr lang="en-US" altLang="zh-TW" smtClean="0"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6607432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7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7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5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2" y="645978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9B894C4-74EF-47A2-BF0E-31E4D0B1510F}" type="datetime1">
              <a:rPr lang="en-US" altLang="zh-TW" smtClean="0"/>
              <a:t>6/27/2025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6" y="6459787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60" y="6459787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C3329DC-536A-4D26-9639-7CA6C4FF1F87}" type="slidenum">
              <a:rPr lang="en-US" altLang="zh-TW" smtClean="0"/>
              <a:t>‹#›</a:t>
            </a:fld>
            <a:endParaRPr lang="en-US" altLang="zh-TW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47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4800" kern="1200" spc="-51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3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14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7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6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09997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6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6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5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magaymaggie/?hl=en" TargetMode="External"/><Relationship Id="rId4" Type="http://schemas.openxmlformats.org/officeDocument/2006/relationships/hyperlink" Target="https://www.instagram.com/vincy.wws/?hl=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1"/>
          <p:cNvSpPr>
            <a:spLocks noChangeArrowheads="1"/>
          </p:cNvSpPr>
          <p:nvPr/>
        </p:nvSpPr>
        <p:spPr bwMode="auto">
          <a:xfrm>
            <a:off x="3810000" y="5068889"/>
            <a:ext cx="4572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endParaRPr lang="en-US" altLang="zh-HK" b="1" dirty="0">
              <a:solidFill>
                <a:srgbClr val="002060"/>
              </a:solidFill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8" y="1676400"/>
            <a:ext cx="12188487" cy="396240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4"/>
          <a:srcRect t="9206"/>
          <a:stretch/>
        </p:blipFill>
        <p:spPr>
          <a:xfrm>
            <a:off x="33352" y="533400"/>
            <a:ext cx="11963400" cy="9374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43001" y="5638801"/>
            <a:ext cx="682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600" b="1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「商約」惜水大獎</a:t>
            </a:r>
            <a:r>
              <a:rPr lang="en-US" altLang="zh-TW" sz="3600" b="1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2024</a:t>
            </a:r>
            <a:r>
              <a:rPr lang="zh-TW" altLang="en-US" sz="3600" b="1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頒獎典禮</a:t>
            </a:r>
            <a:endParaRPr lang="en-GB" sz="36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獎座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10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33600"/>
            <a:ext cx="4343400" cy="28956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129742"/>
            <a:ext cx="2743200" cy="36576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10" y="2129742"/>
            <a:ext cx="2743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176654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11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證書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133600"/>
            <a:ext cx="5105400" cy="361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1397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Vincy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Wong                     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</a:t>
            </a:r>
            <a:r>
              <a:rPr lang="zh-HK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瑪姬 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29DC-536A-4D26-9639-7CA6C4FF1F87}" type="slidenum">
              <a:rPr lang="en-US" altLang="zh-TW" smtClean="0"/>
              <a:t>12</a:t>
            </a:fld>
            <a:endParaRPr lang="en-US" altLang="zh-TW"/>
          </a:p>
        </p:txBody>
      </p:sp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450757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司儀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90800"/>
            <a:ext cx="1676400" cy="2087388"/>
          </a:xfrm>
          <a:prstGeom prst="rect">
            <a:avLst/>
          </a:prstGeom>
        </p:spPr>
      </p:pic>
      <p:pic>
        <p:nvPicPr>
          <p:cNvPr id="2050" name="Picture 2" descr="瑪姬的歷年專輯與介紹- KKBOX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7" t="13562"/>
          <a:stretch/>
        </p:blipFill>
        <p:spPr bwMode="auto">
          <a:xfrm>
            <a:off x="6248400" y="2572702"/>
            <a:ext cx="1972627" cy="2074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1097280" y="4708668"/>
            <a:ext cx="46351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4"/>
              </a:rPr>
              <a:t>https://www.instagram.com/vincy.wws/?hl=en</a:t>
            </a:r>
            <a:r>
              <a:rPr lang="zh-TW" altLang="en-US" dirty="0"/>
              <a:t> </a:t>
            </a:r>
            <a:endParaRPr lang="en-GB" dirty="0"/>
          </a:p>
        </p:txBody>
      </p:sp>
      <p:sp>
        <p:nvSpPr>
          <p:cNvPr id="5" name="矩形 4"/>
          <p:cNvSpPr/>
          <p:nvPr/>
        </p:nvSpPr>
        <p:spPr>
          <a:xfrm>
            <a:off x="5969836" y="4722108"/>
            <a:ext cx="4994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https://www.instagram.com/magaymaggie/?hl=en</a:t>
            </a:r>
            <a:r>
              <a:rPr lang="zh-TW" altLang="en-US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407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報章特刊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13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4401403"/>
              </p:ext>
            </p:extLst>
          </p:nvPr>
        </p:nvGraphicFramePr>
        <p:xfrm>
          <a:off x="7162800" y="2280900"/>
          <a:ext cx="4648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626227857"/>
                    </a:ext>
                  </a:extLst>
                </a:gridCol>
              </a:tblGrid>
              <a:tr h="324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報章特刊暫定於啟動禮後</a:t>
                      </a:r>
                      <a:r>
                        <a:rPr lang="en-US" altLang="zh-TW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2-3</a:t>
                      </a: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日刊登</a:t>
                      </a:r>
                      <a:endParaRPr lang="en-GB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6192028"/>
                  </a:ext>
                </a:extLst>
              </a:tr>
              <a:tr h="263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大合照及部份得獎者照片</a:t>
                      </a:r>
                      <a:endParaRPr lang="en-US" altLang="zh-TW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427661"/>
                  </a:ext>
                </a:extLst>
              </a:tr>
              <a:tr h="263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水務署署長和環保促進會行政總幹事訪問</a:t>
                      </a:r>
                      <a:endParaRPr lang="en-GB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803956"/>
                  </a:ext>
                </a:extLst>
              </a:tr>
              <a:tr h="263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總結商約惜水運動</a:t>
                      </a:r>
                      <a:endParaRPr lang="en-GB" altLang="zh-HK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7264390"/>
                  </a:ext>
                </a:extLst>
              </a:tr>
              <a:tr h="26308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得獎名單</a:t>
                      </a:r>
                      <a:endParaRPr lang="en-GB" altLang="zh-HK" sz="1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2240714"/>
                  </a:ext>
                </a:extLst>
              </a:tr>
            </a:tbl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867391"/>
            <a:ext cx="2667000" cy="434313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905357"/>
            <a:ext cx="2667000" cy="434711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6705600" y="571500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信報特刊</a:t>
            </a:r>
            <a:endParaRPr lang="en-GB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340948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矩形 1"/>
          <p:cNvSpPr/>
          <p:nvPr/>
        </p:nvSpPr>
        <p:spPr>
          <a:xfrm>
            <a:off x="4942184" y="4267200"/>
            <a:ext cx="5268616" cy="1423323"/>
          </a:xfrm>
          <a:prstGeom prst="roundRect">
            <a:avLst/>
          </a:prstGeom>
          <a:solidFill>
            <a:schemeClr val="accent2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HK" altLang="en-US" dirty="0"/>
          </a:p>
        </p:txBody>
      </p:sp>
      <p:sp>
        <p:nvSpPr>
          <p:cNvPr id="28680" name="文字方塊 4"/>
          <p:cNvSpPr txBox="1">
            <a:spLocks noChangeArrowheads="1"/>
          </p:cNvSpPr>
          <p:nvPr/>
        </p:nvSpPr>
        <p:spPr bwMode="auto">
          <a:xfrm>
            <a:off x="4343400" y="2196800"/>
            <a:ext cx="7162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zh-TW" altLang="en-US" sz="4000" b="1" dirty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謝謝！</a:t>
            </a:r>
            <a:endParaRPr lang="en-US" altLang="zh-HK" sz="4000" b="1" dirty="0">
              <a:solidFill>
                <a:srgbClr val="0066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681" name="文字方塊 2"/>
          <p:cNvSpPr txBox="1">
            <a:spLocks noChangeArrowheads="1"/>
          </p:cNvSpPr>
          <p:nvPr/>
        </p:nvSpPr>
        <p:spPr bwMode="auto">
          <a:xfrm>
            <a:off x="5110808" y="4378698"/>
            <a:ext cx="50999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網站：</a:t>
            </a:r>
            <a:r>
              <a:rPr kumimoji="1" lang="en-US" altLang="zh-TW" sz="2400" dirty="0">
                <a:solidFill>
                  <a:schemeClr val="bg1"/>
                </a:solidFill>
                <a:ea typeface="新細明體" pitchFamily="18" charset="-120"/>
                <a:cs typeface="Arial" charset="0"/>
              </a:rPr>
              <a:t>www.greencouncil.org/ech2o</a:t>
            </a:r>
          </a:p>
          <a:p>
            <a:pPr eaLnBrk="1" hangingPunct="1"/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電郵：</a:t>
            </a:r>
            <a:r>
              <a:rPr kumimoji="1" lang="en-US" altLang="zh-TW" sz="2400" dirty="0">
                <a:solidFill>
                  <a:schemeClr val="bg1"/>
                </a:solidFill>
                <a:ea typeface="新細明體" pitchFamily="18" charset="-120"/>
                <a:cs typeface="Arial" charset="0"/>
              </a:rPr>
              <a:t>ech2o</a:t>
            </a:r>
            <a:r>
              <a:rPr kumimoji="1" lang="en-US" altLang="zh-TW" sz="2400" dirty="0">
                <a:solidFill>
                  <a:schemeClr val="bg1"/>
                </a:solidFill>
                <a:ea typeface="新細明體" pitchFamily="18" charset="-120"/>
                <a:cs typeface="Arial" charset="0"/>
                <a:sym typeface="Wingdings" pitchFamily="2" charset="2"/>
              </a:rPr>
              <a:t>@greencouncil.org</a:t>
            </a:r>
            <a:endParaRPr kumimoji="1" lang="en-US" altLang="zh-TW" sz="2400" dirty="0">
              <a:solidFill>
                <a:schemeClr val="bg1"/>
              </a:solidFill>
              <a:ea typeface="新細明體" pitchFamily="18" charset="-120"/>
              <a:cs typeface="Arial" charset="0"/>
            </a:endParaRPr>
          </a:p>
          <a:p>
            <a:pPr eaLnBrk="1" hangingPunct="1"/>
            <a:r>
              <a:rPr kumimoji="1"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charset="0"/>
              </a:rPr>
              <a:t>電話：</a:t>
            </a:r>
            <a:r>
              <a:rPr kumimoji="1" lang="en-US" altLang="zh-TW" sz="2400" dirty="0">
                <a:solidFill>
                  <a:schemeClr val="bg1"/>
                </a:solidFill>
                <a:ea typeface="新細明體" pitchFamily="18" charset="-120"/>
                <a:cs typeface="Arial" charset="0"/>
              </a:rPr>
              <a:t>2810 1122</a:t>
            </a:r>
          </a:p>
        </p:txBody>
      </p:sp>
      <p:sp>
        <p:nvSpPr>
          <p:cNvPr id="28683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fld id="{94645AA7-87CC-4BA3-A3B4-A1C24A7B28EF}" type="slidenum">
              <a:rPr lang="en-US" altLang="zh-TW" sz="1200">
                <a:solidFill>
                  <a:srgbClr val="898989"/>
                </a:solidFill>
                <a:ea typeface="新細明體" pitchFamily="18" charset="-120"/>
              </a:rPr>
              <a:pPr/>
              <a:t>14</a:t>
            </a:fld>
            <a:endParaRPr lang="en-US" altLang="zh-TW" sz="1200">
              <a:solidFill>
                <a:srgbClr val="898989"/>
              </a:solidFill>
              <a:ea typeface="新細明體" pitchFamily="18" charset="-120"/>
            </a:endParaRPr>
          </a:p>
        </p:txBody>
      </p:sp>
      <p:pic>
        <p:nvPicPr>
          <p:cNvPr id="14" name="Picture 2" descr="Image result for WSD 滴適仔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4517" y="2092902"/>
            <a:ext cx="3196483" cy="33036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33352" y="129400"/>
            <a:ext cx="11963400" cy="1013600"/>
            <a:chOff x="33352" y="129400"/>
            <a:chExt cx="11963400" cy="1013600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4"/>
            <a:srcRect t="9206"/>
            <a:stretch/>
          </p:blipFill>
          <p:spPr>
            <a:xfrm>
              <a:off x="33352" y="205600"/>
              <a:ext cx="11963400" cy="937400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017" y="129400"/>
              <a:ext cx="3038475" cy="9468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7152629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2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97280" y="1920240"/>
            <a:ext cx="10115203" cy="4404360"/>
          </a:xfrm>
        </p:spPr>
        <p:txBody>
          <a:bodyPr>
            <a:noAutofit/>
          </a:bodyPr>
          <a:lstStyle/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日期：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2025 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 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時間：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14:00 - 16:30</a:t>
            </a:r>
          </a:p>
          <a:p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尖沙咀北京道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號香港朗廷酒店二樓宴會廳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HK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主禮嘉賓</a:t>
            </a:r>
            <a:r>
              <a:rPr lang="en-US" altLang="zh-HK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  <a:r>
              <a:rPr lang="zh-TW" altLang="en-US" sz="32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HK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水務署署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長</a:t>
            </a:r>
            <a:endParaRPr lang="en-US" altLang="zh-HK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471363" lvl="8" indent="0">
              <a:buNone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環保促進會行政總幹事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471363" lvl="8" indent="0">
              <a:buNone/>
            </a:pP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　評審</a:t>
            </a: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支持機構主席</a:t>
            </a:r>
            <a:endParaRPr lang="en-US" altLang="zh-TW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471363" lvl="8" indent="0">
              <a:buNone/>
            </a:pP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b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zh-TW" altLang="en-US" sz="4000" b="1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頒獎典禮</a:t>
            </a:r>
          </a:p>
        </p:txBody>
      </p:sp>
    </p:spTree>
    <p:extLst>
      <p:ext uri="{BB962C8B-B14F-4D97-AF65-F5344CB8AC3E}">
        <p14:creationId xmlns:p14="http://schemas.microsoft.com/office/powerpoint/2010/main" val="4166537056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zh-HK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097280" y="1845733"/>
            <a:ext cx="10713720" cy="447886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13:30 - 14:00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登記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14:00 - 14:05 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水務署署長 黃恩諾先生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JP 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致辭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14:05 - 14:10 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環保促進會行政總幹事 何惠萍工程師 致辭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14:10 - 14:20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頒發感謝狀予支持機構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14:20 - 14:25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嘉賓合照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14:25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14:30</a:t>
            </a:r>
            <a:r>
              <a:rPr lang="zh-TW" altLang="en-US" sz="28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全場大合照</a:t>
            </a:r>
            <a:endParaRPr lang="en-US" altLang="zh-TW" sz="28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3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208105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7230704-AB53-A239-355D-83E86F33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927576"/>
            <a:ext cx="10058400" cy="856395"/>
          </a:xfrm>
        </p:spPr>
        <p:txBody>
          <a:bodyPr/>
          <a:lstStyle/>
          <a:p>
            <a:r>
              <a:rPr lang="zh-TW" altLang="en-US" sz="4000" b="1" dirty="0">
                <a:solidFill>
                  <a:srgbClr val="0066C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流程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0EA1904-3211-D136-34E7-52256CC8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3329DC-536A-4D26-9639-7CA6C4FF1F87}" type="slidenum">
              <a:rPr lang="en-US" altLang="zh-TW" smtClean="0"/>
              <a:t>4</a:t>
            </a:fld>
            <a:endParaRPr lang="en-US" altLang="zh-TW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08F25305-4E5F-7FCD-375B-B10D4E83F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327820"/>
              </p:ext>
            </p:extLst>
          </p:nvPr>
        </p:nvGraphicFramePr>
        <p:xfrm>
          <a:off x="672638" y="1934853"/>
          <a:ext cx="10907683" cy="42231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33568">
                  <a:extLst>
                    <a:ext uri="{9D8B030D-6E8A-4147-A177-3AD203B41FA5}">
                      <a16:colId xmlns:a16="http://schemas.microsoft.com/office/drawing/2014/main" val="2675139"/>
                    </a:ext>
                  </a:extLst>
                </a:gridCol>
                <a:gridCol w="3687190">
                  <a:extLst>
                    <a:ext uri="{9D8B030D-6E8A-4147-A177-3AD203B41FA5}">
                      <a16:colId xmlns:a16="http://schemas.microsoft.com/office/drawing/2014/main" val="1587601669"/>
                    </a:ext>
                  </a:extLst>
                </a:gridCol>
                <a:gridCol w="2722004">
                  <a:extLst>
                    <a:ext uri="{9D8B030D-6E8A-4147-A177-3AD203B41FA5}">
                      <a16:colId xmlns:a16="http://schemas.microsoft.com/office/drawing/2014/main" val="3649294045"/>
                    </a:ext>
                  </a:extLst>
                </a:gridCol>
                <a:gridCol w="2664921">
                  <a:extLst>
                    <a:ext uri="{9D8B030D-6E8A-4147-A177-3AD203B41FA5}">
                      <a16:colId xmlns:a16="http://schemas.microsoft.com/office/drawing/2014/main" val="3483135201"/>
                    </a:ext>
                  </a:extLst>
                </a:gridCol>
              </a:tblGrid>
              <a:tr h="4157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時間</a:t>
                      </a:r>
                      <a:endParaRPr lang="zh-HK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頒發項目名稱</a:t>
                      </a:r>
                      <a:endParaRPr lang="zh-HK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數目</a:t>
                      </a:r>
                      <a:endParaRPr lang="zh-HK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頒獎嘉賓</a:t>
                      </a:r>
                      <a:endParaRPr lang="zh-HK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4131512"/>
                  </a:ext>
                </a:extLst>
              </a:tr>
              <a:tr h="8819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14:30 – 14:40</a:t>
                      </a:r>
                      <a:endParaRPr lang="zh-HK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循環再用惜水大獎（獎座）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K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(7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優異獎、</a:t>
                      </a:r>
                      <a:r>
                        <a:rPr lang="en-GB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銀獎、</a:t>
                      </a:r>
                      <a:r>
                        <a:rPr lang="en-GB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銅獎</a:t>
                      </a:r>
                      <a:r>
                        <a:rPr lang="en-GB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待定</a:t>
                      </a:r>
                      <a:endParaRPr lang="en-US" altLang="zh-HK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4550638"/>
                  </a:ext>
                </a:extLst>
              </a:tr>
              <a:tr h="8819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14:40 – 15:05</a:t>
                      </a:r>
                      <a:endParaRPr lang="zh-HK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惜水推廣大獎（獎座）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28 (</a:t>
                      </a:r>
                      <a:r>
                        <a:rPr lang="en-GB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24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優異獎、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銅獎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待定</a:t>
                      </a:r>
                      <a:endParaRPr lang="en-US" altLang="zh-HK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0860540"/>
                  </a:ext>
                </a:extLst>
              </a:tr>
              <a:tr h="8819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15:05 – 15:20</a:t>
                      </a:r>
                      <a:endParaRPr lang="zh-TW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傑出商約惜水經理（獎座）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(15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優異獎、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金獎、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銀獎、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銅獎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待定</a:t>
                      </a:r>
                      <a:endParaRPr lang="en-US" altLang="zh-HK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3709722"/>
                  </a:ext>
                </a:extLst>
              </a:tr>
              <a:tr h="349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15:20 – 15:50</a:t>
                      </a:r>
                      <a:endParaRPr lang="zh-TW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i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得獎場所經驗分享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–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en-US" altLang="zh-TW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1900" b="1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場所</a:t>
                      </a:r>
                      <a:endParaRPr lang="zh-HK" altLang="en-US" sz="1900" b="1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HK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3458393"/>
                  </a:ext>
                </a:extLst>
              </a:tr>
              <a:tr h="3499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15:50 – 16:05</a:t>
                      </a:r>
                      <a:endParaRPr lang="zh-TW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惜水嘉許獎（證書）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72*</a:t>
                      </a: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7</a:t>
                      </a: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組領獎</a:t>
                      </a: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HK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待定</a:t>
                      </a:r>
                      <a:endParaRPr lang="en-US" altLang="zh-HK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4719"/>
                  </a:ext>
                </a:extLst>
              </a:tr>
              <a:tr h="39952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i="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16:05 – 16:15</a:t>
                      </a:r>
                      <a:endParaRPr lang="zh-TW" altLang="en-US" sz="1900" b="1" i="0" kern="1200" dirty="0">
                        <a:solidFill>
                          <a:schemeClr val="dk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惜水設備安裝嘉許計劃（證書）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46*</a:t>
                      </a: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分</a:t>
                      </a: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6</a:t>
                      </a: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組領獎</a:t>
                      </a:r>
                      <a:r>
                        <a:rPr lang="en-US" altLang="zh-TW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HK" altLang="en-US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kern="1200" dirty="0">
                          <a:solidFill>
                            <a:schemeClr val="dk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待定</a:t>
                      </a:r>
                      <a:endParaRPr lang="en-US" altLang="zh-HK" sz="1900" b="1" kern="1200" dirty="0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3936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709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374674" y="687977"/>
            <a:ext cx="391887" cy="1567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矩形 5"/>
          <p:cNvSpPr/>
          <p:nvPr/>
        </p:nvSpPr>
        <p:spPr>
          <a:xfrm>
            <a:off x="6757851" y="670560"/>
            <a:ext cx="391887" cy="10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矩形 6"/>
          <p:cNvSpPr/>
          <p:nvPr/>
        </p:nvSpPr>
        <p:spPr>
          <a:xfrm>
            <a:off x="7145386" y="718452"/>
            <a:ext cx="391887" cy="104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直線接點 8"/>
          <p:cNvCxnSpPr/>
          <p:nvPr/>
        </p:nvCxnSpPr>
        <p:spPr>
          <a:xfrm flipH="1" flipV="1">
            <a:off x="5486400" y="5216434"/>
            <a:ext cx="1859291" cy="871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2764971" y="4593771"/>
            <a:ext cx="518160" cy="875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矩形 19"/>
          <p:cNvSpPr/>
          <p:nvPr/>
        </p:nvSpPr>
        <p:spPr>
          <a:xfrm>
            <a:off x="2747554" y="4746171"/>
            <a:ext cx="849087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剪去同側角落矩形 20"/>
          <p:cNvSpPr/>
          <p:nvPr/>
        </p:nvSpPr>
        <p:spPr>
          <a:xfrm rot="5400000">
            <a:off x="2603861" y="4972593"/>
            <a:ext cx="461555" cy="15675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矩形 21"/>
          <p:cNvSpPr/>
          <p:nvPr/>
        </p:nvSpPr>
        <p:spPr>
          <a:xfrm>
            <a:off x="4354286" y="3365862"/>
            <a:ext cx="779417" cy="10145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剪去同側角落矩形 22"/>
          <p:cNvSpPr/>
          <p:nvPr/>
        </p:nvSpPr>
        <p:spPr>
          <a:xfrm rot="16200000">
            <a:off x="4807131" y="3923211"/>
            <a:ext cx="461555" cy="15675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剪去同側角落矩形 23"/>
          <p:cNvSpPr/>
          <p:nvPr/>
        </p:nvSpPr>
        <p:spPr>
          <a:xfrm rot="16200000">
            <a:off x="10104097" y="616268"/>
            <a:ext cx="461555" cy="156755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矩形 24"/>
          <p:cNvSpPr/>
          <p:nvPr/>
        </p:nvSpPr>
        <p:spPr>
          <a:xfrm>
            <a:off x="5756366" y="4902924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矩形 26"/>
          <p:cNvSpPr/>
          <p:nvPr/>
        </p:nvSpPr>
        <p:spPr>
          <a:xfrm>
            <a:off x="6052457" y="4904795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矩形 27"/>
          <p:cNvSpPr/>
          <p:nvPr/>
        </p:nvSpPr>
        <p:spPr>
          <a:xfrm rot="5400000">
            <a:off x="4396734" y="3772839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矩形 28"/>
          <p:cNvSpPr/>
          <p:nvPr/>
        </p:nvSpPr>
        <p:spPr>
          <a:xfrm rot="5400000">
            <a:off x="4394863" y="4068931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矩形 31"/>
          <p:cNvSpPr/>
          <p:nvPr/>
        </p:nvSpPr>
        <p:spPr>
          <a:xfrm rot="5400000">
            <a:off x="4395182" y="3472389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矩形 32"/>
          <p:cNvSpPr/>
          <p:nvPr/>
        </p:nvSpPr>
        <p:spPr>
          <a:xfrm rot="10800000">
            <a:off x="4628447" y="4131911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4" name="直線接點 33"/>
          <p:cNvCxnSpPr/>
          <p:nvPr/>
        </p:nvCxnSpPr>
        <p:spPr>
          <a:xfrm flipV="1">
            <a:off x="3137259" y="4593771"/>
            <a:ext cx="0" cy="875212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10181383" y="1339296"/>
            <a:ext cx="306981" cy="1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群組 45"/>
          <p:cNvGrpSpPr/>
          <p:nvPr/>
        </p:nvGrpSpPr>
        <p:grpSpPr>
          <a:xfrm>
            <a:off x="5693225" y="2366549"/>
            <a:ext cx="2327371" cy="1308468"/>
            <a:chOff x="5684516" y="2366548"/>
            <a:chExt cx="2327371" cy="1308468"/>
          </a:xfrm>
        </p:grpSpPr>
        <p:sp>
          <p:nvSpPr>
            <p:cNvPr id="44" name="矩形 43"/>
            <p:cNvSpPr/>
            <p:nvPr/>
          </p:nvSpPr>
          <p:spPr>
            <a:xfrm>
              <a:off x="5684516" y="2366548"/>
              <a:ext cx="2214157" cy="1308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矩形 44"/>
            <p:cNvSpPr/>
            <p:nvPr/>
          </p:nvSpPr>
          <p:spPr>
            <a:xfrm>
              <a:off x="7230289" y="3117671"/>
              <a:ext cx="781598" cy="126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7" name="文字方塊 46"/>
          <p:cNvSpPr txBox="1"/>
          <p:nvPr/>
        </p:nvSpPr>
        <p:spPr>
          <a:xfrm>
            <a:off x="6638103" y="942703"/>
            <a:ext cx="6727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24’ x 8’</a:t>
            </a:r>
            <a:endParaRPr lang="en-GB" sz="1100" dirty="0"/>
          </a:p>
        </p:txBody>
      </p:sp>
      <p:sp>
        <p:nvSpPr>
          <p:cNvPr id="50" name="矩形 49"/>
          <p:cNvSpPr/>
          <p:nvPr/>
        </p:nvSpPr>
        <p:spPr>
          <a:xfrm>
            <a:off x="6008904" y="1419502"/>
            <a:ext cx="730435" cy="11781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10 seats</a:t>
            </a:r>
          </a:p>
          <a:p>
            <a:pPr algn="ctr"/>
            <a:r>
              <a:rPr lang="en-US" sz="1200" dirty="0"/>
              <a:t>X</a:t>
            </a:r>
          </a:p>
          <a:p>
            <a:pPr algn="ctr"/>
            <a:r>
              <a:rPr lang="en-US" sz="1200" dirty="0"/>
              <a:t>8 rows</a:t>
            </a:r>
            <a:endParaRPr lang="en-GB" sz="1200" dirty="0"/>
          </a:p>
        </p:txBody>
      </p:sp>
      <p:sp>
        <p:nvSpPr>
          <p:cNvPr id="51" name="矩形 50"/>
          <p:cNvSpPr/>
          <p:nvPr/>
        </p:nvSpPr>
        <p:spPr>
          <a:xfrm>
            <a:off x="7046320" y="1419502"/>
            <a:ext cx="730435" cy="11781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10 seats</a:t>
            </a:r>
          </a:p>
          <a:p>
            <a:pPr algn="ctr"/>
            <a:r>
              <a:rPr lang="en-US" sz="1200" dirty="0"/>
              <a:t>X</a:t>
            </a:r>
          </a:p>
          <a:p>
            <a:pPr algn="ctr"/>
            <a:r>
              <a:rPr lang="en-US" sz="1200" dirty="0"/>
              <a:t>8 rows</a:t>
            </a:r>
            <a:endParaRPr lang="en-GB" sz="1200" dirty="0"/>
          </a:p>
        </p:txBody>
      </p:sp>
      <p:sp>
        <p:nvSpPr>
          <p:cNvPr id="52" name="矩形 51"/>
          <p:cNvSpPr/>
          <p:nvPr/>
        </p:nvSpPr>
        <p:spPr>
          <a:xfrm>
            <a:off x="6008904" y="3025731"/>
            <a:ext cx="730435" cy="11781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10 seats</a:t>
            </a:r>
          </a:p>
          <a:p>
            <a:pPr algn="ctr"/>
            <a:r>
              <a:rPr lang="en-US" sz="1200" dirty="0"/>
              <a:t>X</a:t>
            </a:r>
          </a:p>
          <a:p>
            <a:pPr algn="ctr"/>
            <a:r>
              <a:rPr lang="en-US" sz="1200" dirty="0"/>
              <a:t>8 rows</a:t>
            </a:r>
            <a:endParaRPr lang="en-GB" sz="1200" dirty="0"/>
          </a:p>
        </p:txBody>
      </p:sp>
      <p:sp>
        <p:nvSpPr>
          <p:cNvPr id="53" name="矩形 52"/>
          <p:cNvSpPr/>
          <p:nvPr/>
        </p:nvSpPr>
        <p:spPr>
          <a:xfrm>
            <a:off x="7061561" y="3040729"/>
            <a:ext cx="730435" cy="117818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10 seats</a:t>
            </a:r>
          </a:p>
          <a:p>
            <a:pPr algn="ctr"/>
            <a:r>
              <a:rPr lang="en-US" sz="1200" dirty="0"/>
              <a:t>X</a:t>
            </a:r>
          </a:p>
          <a:p>
            <a:pPr algn="ctr"/>
            <a:r>
              <a:rPr lang="en-US" sz="1200" dirty="0"/>
              <a:t>8 rows</a:t>
            </a:r>
            <a:endParaRPr lang="en-GB" sz="1200" dirty="0"/>
          </a:p>
        </p:txBody>
      </p:sp>
      <p:cxnSp>
        <p:nvCxnSpPr>
          <p:cNvPr id="55" name="直線單箭頭接點 54"/>
          <p:cNvCxnSpPr>
            <a:stCxn id="22" idx="1"/>
          </p:cNvCxnSpPr>
          <p:nvPr/>
        </p:nvCxnSpPr>
        <p:spPr>
          <a:xfrm flipH="1" flipV="1">
            <a:off x="1837509" y="3243941"/>
            <a:ext cx="2516776" cy="62919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6" name="文字方塊 55"/>
          <p:cNvSpPr txBox="1"/>
          <p:nvPr/>
        </p:nvSpPr>
        <p:spPr>
          <a:xfrm>
            <a:off x="937807" y="2854458"/>
            <a:ext cx="899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登記處 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惜水經理領取證書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57" name="直線單箭頭接點 56"/>
          <p:cNvCxnSpPr/>
          <p:nvPr/>
        </p:nvCxnSpPr>
        <p:spPr>
          <a:xfrm flipV="1">
            <a:off x="6161859" y="3770811"/>
            <a:ext cx="2935876" cy="10221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9" name="文字方塊 58"/>
          <p:cNvSpPr txBox="1"/>
          <p:nvPr/>
        </p:nvSpPr>
        <p:spPr>
          <a:xfrm>
            <a:off x="9118668" y="3539978"/>
            <a:ext cx="2589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登記處 </a:t>
            </a:r>
            <a:r>
              <a:rPr lang="en-US" altLang="zh-TW" sz="1200" b="1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en-GB" altLang="zh-HK" sz="1200" b="1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支持機構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獲獎場所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0" name="矩形 59"/>
          <p:cNvSpPr/>
          <p:nvPr/>
        </p:nvSpPr>
        <p:spPr>
          <a:xfrm rot="5400000">
            <a:off x="5132606" y="1132312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矩形 60"/>
          <p:cNvSpPr/>
          <p:nvPr/>
        </p:nvSpPr>
        <p:spPr>
          <a:xfrm rot="5400000">
            <a:off x="5130737" y="1428403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矩形 61"/>
          <p:cNvSpPr/>
          <p:nvPr/>
        </p:nvSpPr>
        <p:spPr>
          <a:xfrm rot="5400000">
            <a:off x="5131054" y="840571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矩形 62"/>
          <p:cNvSpPr/>
          <p:nvPr/>
        </p:nvSpPr>
        <p:spPr>
          <a:xfrm rot="10800000">
            <a:off x="5368198" y="768367"/>
            <a:ext cx="287383" cy="1440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4" name="直線單箭頭接點 63"/>
          <p:cNvCxnSpPr/>
          <p:nvPr/>
        </p:nvCxnSpPr>
        <p:spPr>
          <a:xfrm flipH="1" flipV="1">
            <a:off x="2299063" y="760172"/>
            <a:ext cx="2875288" cy="3446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7" name="文字方塊 66"/>
          <p:cNvSpPr txBox="1"/>
          <p:nvPr/>
        </p:nvSpPr>
        <p:spPr>
          <a:xfrm>
            <a:off x="1611405" y="511815"/>
            <a:ext cx="714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擺獎座</a:t>
            </a:r>
            <a:r>
              <a:rPr lang="en-US" altLang="zh-TW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證書</a:t>
            </a: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69" name="直線單箭頭接點 68"/>
          <p:cNvCxnSpPr/>
          <p:nvPr/>
        </p:nvCxnSpPr>
        <p:spPr>
          <a:xfrm flipH="1" flipV="1">
            <a:off x="5174351" y="5355771"/>
            <a:ext cx="1625952" cy="370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弧形接點 75"/>
          <p:cNvCxnSpPr/>
          <p:nvPr/>
        </p:nvCxnSpPr>
        <p:spPr>
          <a:xfrm flipV="1">
            <a:off x="5135163" y="5031378"/>
            <a:ext cx="329075" cy="250372"/>
          </a:xfrm>
          <a:prstGeom prst="curvedConnector3">
            <a:avLst>
              <a:gd name="adj1" fmla="val -29391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弧形接點 80"/>
          <p:cNvCxnSpPr/>
          <p:nvPr/>
        </p:nvCxnSpPr>
        <p:spPr>
          <a:xfrm rot="16200000" flipV="1">
            <a:off x="4147094" y="4589301"/>
            <a:ext cx="957793" cy="649171"/>
          </a:xfrm>
          <a:prstGeom prst="curvedConnector3">
            <a:avLst>
              <a:gd name="adj1" fmla="val 4538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10404225" y="481038"/>
            <a:ext cx="878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/>
              <a:t>Photo Backdrop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10334873" y="1193778"/>
            <a:ext cx="878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索帶</a:t>
            </a:r>
            <a:endParaRPr lang="en-US" altLang="zh-TW" sz="1200" dirty="0"/>
          </a:p>
        </p:txBody>
      </p:sp>
      <p:sp>
        <p:nvSpPr>
          <p:cNvPr id="2" name="矩形 1"/>
          <p:cNvSpPr/>
          <p:nvPr/>
        </p:nvSpPr>
        <p:spPr>
          <a:xfrm>
            <a:off x="9448800" y="6248400"/>
            <a:ext cx="27432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矩形 48"/>
          <p:cNvSpPr/>
          <p:nvPr/>
        </p:nvSpPr>
        <p:spPr>
          <a:xfrm>
            <a:off x="0" y="6248400"/>
            <a:ext cx="1968454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矩形 53"/>
          <p:cNvSpPr/>
          <p:nvPr/>
        </p:nvSpPr>
        <p:spPr>
          <a:xfrm>
            <a:off x="315370" y="1480105"/>
            <a:ext cx="196845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矩形 57"/>
          <p:cNvSpPr/>
          <p:nvPr/>
        </p:nvSpPr>
        <p:spPr>
          <a:xfrm>
            <a:off x="9350646" y="1631739"/>
            <a:ext cx="1968455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剪去同側角落矩形 23"/>
          <p:cNvSpPr/>
          <p:nvPr/>
        </p:nvSpPr>
        <p:spPr>
          <a:xfrm rot="10800000">
            <a:off x="6400801" y="565859"/>
            <a:ext cx="1110539" cy="104700"/>
          </a:xfrm>
          <a:prstGeom prst="snip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576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背幕 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(LED</a:t>
            </a:r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螢幕</a:t>
            </a:r>
            <a:r>
              <a:rPr lang="en-US" altLang="zh-TW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6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740" y="2418753"/>
            <a:ext cx="8732520" cy="335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76262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Gimmick</a:t>
            </a:r>
            <a:r>
              <a:rPr lang="zh-TW" altLang="en-US" sz="40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動畫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7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pic>
        <p:nvPicPr>
          <p:cNvPr id="3" name="WSD 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700" y="2057400"/>
            <a:ext cx="9869980" cy="3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902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場外拍照背幕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8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7620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6547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拍照道具</a:t>
            </a:r>
            <a:endParaRPr lang="zh-HK" altLang="en-US" sz="4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27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43FB0AD3-854E-4687-ADED-2C661DD3EB7F}" type="slidenum">
              <a:rPr lang="en-US" altLang="zh-TW" sz="1200">
                <a:solidFill>
                  <a:srgbClr val="898989"/>
                </a:solidFill>
                <a:ea typeface="新細明體" panose="02020500000000000000" pitchFamily="18" charset="-120"/>
              </a:rPr>
              <a:t>9</a:t>
            </a:fld>
            <a:endParaRPr lang="en-US" altLang="zh-TW" sz="1200" dirty="0">
              <a:solidFill>
                <a:srgbClr val="898989"/>
              </a:solidFill>
              <a:ea typeface="新細明體" panose="02020500000000000000" pitchFamily="18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060" y="2289858"/>
            <a:ext cx="4155420" cy="277028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291787"/>
            <a:ext cx="4152527" cy="27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2472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回顧">
  <a:themeElements>
    <a:clrScheme name="回顧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回顧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5528</TotalTime>
  <Words>416</Words>
  <Application>Microsoft Office PowerPoint</Application>
  <PresentationFormat>寬螢幕</PresentationFormat>
  <Paragraphs>108</Paragraphs>
  <Slides>14</Slides>
  <Notes>12</Notes>
  <HiddenSlides>0</HiddenSlides>
  <MMClips>1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MS PGothic</vt:lpstr>
      <vt:lpstr>微軟正黑體</vt:lpstr>
      <vt:lpstr>新細明體</vt:lpstr>
      <vt:lpstr>Arial</vt:lpstr>
      <vt:lpstr>Calibri</vt:lpstr>
      <vt:lpstr>Calibri Light</vt:lpstr>
      <vt:lpstr>Wingdings</vt:lpstr>
      <vt:lpstr>回顧</vt:lpstr>
      <vt:lpstr>PowerPoint 簡報</vt:lpstr>
      <vt:lpstr>頒獎典禮</vt:lpstr>
      <vt:lpstr>流程</vt:lpstr>
      <vt:lpstr>流程</vt:lpstr>
      <vt:lpstr>PowerPoint 簡報</vt:lpstr>
      <vt:lpstr>背幕 (LED螢幕)</vt:lpstr>
      <vt:lpstr>Gimmick動畫</vt:lpstr>
      <vt:lpstr>場外拍照背幕</vt:lpstr>
      <vt:lpstr>拍照道具</vt:lpstr>
      <vt:lpstr>獎座</vt:lpstr>
      <vt:lpstr>證書</vt:lpstr>
      <vt:lpstr>司儀</vt:lpstr>
      <vt:lpstr>報章特刊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 Ho</dc:creator>
  <cp:lastModifiedBy>Green Council</cp:lastModifiedBy>
  <cp:revision>431</cp:revision>
  <cp:lastPrinted>2023-02-14T03:16:22Z</cp:lastPrinted>
  <dcterms:created xsi:type="dcterms:W3CDTF">2020-02-28T11:13:02Z</dcterms:created>
  <dcterms:modified xsi:type="dcterms:W3CDTF">2025-06-27T03:00:30Z</dcterms:modified>
</cp:coreProperties>
</file>